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3" r:id="rId3"/>
    <p:sldId id="284" r:id="rId4"/>
    <p:sldId id="258" r:id="rId5"/>
    <p:sldId id="281" r:id="rId6"/>
    <p:sldId id="273" r:id="rId7"/>
    <p:sldId id="282" r:id="rId8"/>
    <p:sldId id="261" r:id="rId9"/>
    <p:sldId id="283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8000"/>
    <a:srgbClr val="0000FF"/>
    <a:srgbClr val="FF0000"/>
    <a:srgbClr val="FFFF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21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5FB898-B082-461F-B2CC-A724CF938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51B177-3972-4990-B0B8-C20BA580103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F683AE7-637A-4965-BCCC-A2EBD083E7D4}" type="datetimeFigureOut">
              <a:rPr lang="en-US"/>
              <a:pPr>
                <a:defRPr/>
              </a:pPr>
              <a:t>17/01/2022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8F238D9-C053-40A7-BCDE-9F7A4D49B6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5E1A328-A105-4EF8-BBC4-2862AA448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00A29-64A7-4EFB-90C8-FF07DCB8C5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734A8C-E123-4DA4-8624-423C96A93B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2CBD1F6-D197-4B09-ACE0-3FD1AA057196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451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219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339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801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1BE71-96E3-441B-93B2-8F6F58580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577D8-E39C-421F-A5B5-ED5C556E7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401E9-00C9-44CC-A6FD-EA506560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03AEB-287E-49A6-8CF7-B2B741B9D31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0362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37C9B-DAF8-45FF-A231-C966D00F4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931B1-EB81-492C-A29D-4C4A1B76B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D19C3-C861-4B20-8B51-E80C22FD4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0B408-D9BA-4983-A103-B806214F281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9323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34C6E-681F-4FF1-B246-D5AC47C1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FD2CE-E074-4616-9012-96F37325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EB9A5-A0FB-4B46-B803-97A3F7673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F2299-EA5B-4276-A7D1-C1A14D102E0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6630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C9A60-E3BF-43C6-B609-2821F3E40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0FC7B-BFBC-43E9-BE23-578FD1B2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477DD-56C8-49A2-8814-5FA141664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E9006-1275-4EC8-BD87-BD5E72B54D3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070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FCA97-7680-4C8E-8A7F-00084D365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817EF-6610-4F2B-80EB-0AD574406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6896D-CFBF-428F-9D08-B61AE3E1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43642-041D-4C25-B1E0-5A5ABEFD548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6998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BE8363-F4E2-42A9-9896-A3B59A22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E6F63A-4B72-431C-9995-5BD80543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B2BDE5-DFB3-47BE-B806-D6E86DF4E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E3B80-4DFA-41AE-B1C3-AEDBA76157E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0143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EAD4E4-1170-4CB8-80BD-D72ADB0DE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FC6F5E4-F54C-4CEB-AD92-9A720F2CB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622699-3FDD-4B67-AB1B-F297315C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3D727-0CB2-4568-B0D3-B2B78B39AA9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157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003BBDC-2704-433E-ABEA-EC1292733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D795574-DD2C-479C-8A5B-64598E3DA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EEF052-1188-4E5D-86E5-089A46AC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3A7C1-7FB3-41C3-9F4B-F83679E7F05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4277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AFC01EB-18B2-4F72-96CF-07314A1E2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464C98C-D6E2-4473-AAB8-AF0A9D1B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09BB77-F0FF-4960-9CF9-A0ACAB27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6C7DA-6F68-4AC5-AA81-88C961430AF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932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E2C94F-7790-4326-9DC6-7D898D68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71C317-6E14-452D-80F3-F9A1121E2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5C676D-F8FB-4B4D-8EE5-2A02BA2E3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D4345-2647-42A5-9998-58DD2D991BE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7868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17151A-0D2E-43C1-A4C1-AEE9B832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333CCC-D54D-429B-B353-7011D03EE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D7AB4A-0493-4A00-849F-AEE54F32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152F1-572C-4E6A-912E-CA359EF5B76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4970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4C45C4F-5463-4FD3-9B36-C9758C77A2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F90DC29C-DE4E-4F4D-BAB1-C9740E45F4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3E50D-101C-495E-96D4-0C28C92C1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9AE72-4BEB-42CE-AB60-A3E3470A7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4B83C-3647-48FE-B5F4-AFFAEC9E9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17D52DE-2DE0-47EA-BDBA-645BD84002D6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e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0.emf"/><Relationship Id="rId10" Type="http://schemas.microsoft.com/office/2007/relationships/hdphoto" Target="../media/hdphoto1.wdp"/><Relationship Id="rId4" Type="http://schemas.openxmlformats.org/officeDocument/2006/relationships/image" Target="../media/image2.emf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9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08" y="2288988"/>
            <a:ext cx="3303401" cy="43465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6954" y="795070"/>
            <a:ext cx="780704" cy="882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78D86E-6E60-4427-B04C-0BB3F924448D}"/>
              </a:ext>
            </a:extLst>
          </p:cNvPr>
          <p:cNvSpPr txBox="1"/>
          <p:nvPr/>
        </p:nvSpPr>
        <p:spPr>
          <a:xfrm>
            <a:off x="1744864" y="2013214"/>
            <a:ext cx="9341224" cy="828667"/>
          </a:xfrm>
          <a:prstGeom prst="round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426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GIẢNG ĐIỆN TỬ LỚP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6B2D5E-08ED-4A3D-AFA6-3ABB7E5A338F}"/>
              </a:ext>
            </a:extLst>
          </p:cNvPr>
          <p:cNvSpPr txBox="1"/>
          <p:nvPr/>
        </p:nvSpPr>
        <p:spPr>
          <a:xfrm>
            <a:off x="3223484" y="3139267"/>
            <a:ext cx="6224695" cy="173664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807BDB-F93C-4A55-B00E-89627E2B7230}"/>
              </a:ext>
            </a:extLst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2" b="100000" l="0" r="98878">
                        <a14:foregroundMark x1="16529" y1="88606" x2="16529" y2="88606"/>
                        <a14:foregroundMark x1="29339" y1="97030" x2="29339" y2="97030"/>
                        <a14:foregroundMark x1="13105" y1="22364" x2="13105" y2="22364"/>
                        <a14:foregroundMark x1="84711" y1="36303" x2="84711" y2="36303"/>
                        <a14:foregroundMark x1="52243" y1="80606" x2="52243" y2="80606"/>
                        <a14:foregroundMark x1="13105" y1="23333" x2="11334" y2="66848"/>
                        <a14:foregroundMark x1="11334" y1="67030" x2="51830" y2="80606"/>
                        <a14:foregroundMark x1="84534" y1="36848" x2="52420" y2="80364"/>
                        <a14:foregroundMark x1="13636" y1="21758" x2="48996" y2="788"/>
                        <a14:foregroundMark x1="49528" y1="970" x2="69008" y2="4121"/>
                        <a14:foregroundMark x1="68831" y1="4727" x2="87544" y2="19212"/>
                        <a14:foregroundMark x1="89669" y1="20182" x2="84888" y2="35879"/>
                        <a14:foregroundMark x1="89669" y1="20788" x2="86246" y2="17636"/>
                        <a14:foregroundMark x1="84711" y1="36485" x2="83530" y2="67818"/>
                        <a14:foregroundMark x1="51653" y1="80788" x2="83530" y2="67273"/>
                        <a14:foregroundMark x1="68654" y1="58606" x2="12102" y2="22182"/>
                        <a14:foregroundMark x1="58914" y1="3333" x2="12515" y2="44727"/>
                        <a14:foregroundMark x1="30460" y1="12182" x2="86600" y2="27273"/>
                        <a14:foregroundMark x1="87957" y1="19394" x2="11157" y2="67030"/>
                        <a14:foregroundMark x1="49764" y1="43697" x2="68300" y2="58242"/>
                        <a14:foregroundMark x1="31582" y1="73939" x2="68064" y2="58242"/>
                        <a14:foregroundMark x1="25502" y1="59030" x2="40555" y2="70364"/>
                        <a14:foregroundMark x1="40555" y1="70364" x2="67119" y2="73515"/>
                        <a14:foregroundMark x1="67119" y1="73515" x2="49764" y2="42364"/>
                        <a14:foregroundMark x1="41145" y1="61939" x2="41145" y2="61939"/>
                        <a14:foregroundMark x1="51063" y1="59818" x2="51063" y2="59818"/>
                        <a14:foregroundMark x1="81641" y1="18242" x2="81641" y2="18242"/>
                        <a14:foregroundMark x1="73613" y1="14303" x2="73613" y2="14303"/>
                        <a14:foregroundMark x1="65053" y1="11576" x2="65053" y2="11576"/>
                        <a14:foregroundMark x1="63518" y1="8242" x2="63518" y2="8242"/>
                        <a14:foregroundMark x1="46517" y1="7273" x2="46517" y2="7273"/>
                        <a14:foregroundMark x1="97698" y1="57818" x2="97698" y2="5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9" y="395425"/>
            <a:ext cx="1005205" cy="97917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81C651-1845-48F9-915B-FF0CAD9DECE6}"/>
              </a:ext>
            </a:extLst>
          </p:cNvPr>
          <p:cNvSpPr txBox="1">
            <a:spLocks/>
          </p:cNvSpPr>
          <p:nvPr/>
        </p:nvSpPr>
        <p:spPr>
          <a:xfrm>
            <a:off x="1122963" y="692542"/>
            <a:ext cx="10854577" cy="860667"/>
          </a:xfrm>
          <a:prstGeom prst="round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ỦY BAN NHÂN DÂN QUẬN PHÚ NHUẬN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TRƯỜNG TIỂU HỌC NGUYỄN ĐÌNH CHÍNH</a:t>
            </a:r>
          </a:p>
        </p:txBody>
      </p:sp>
    </p:spTree>
    <p:extLst>
      <p:ext uri="{BB962C8B-B14F-4D97-AF65-F5344CB8AC3E}">
        <p14:creationId xmlns:p14="http://schemas.microsoft.com/office/powerpoint/2010/main" val="95466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9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4826" y="4771756"/>
            <a:ext cx="2397174" cy="208624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290987" y="315128"/>
            <a:ext cx="3753829" cy="662207"/>
            <a:chOff x="4290987" y="315128"/>
            <a:chExt cx="3753829" cy="66220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0987" y="315128"/>
              <a:ext cx="1239402" cy="662207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805414" y="315128"/>
              <a:ext cx="1239402" cy="662207"/>
            </a:xfrm>
            <a:prstGeom prst="rect">
              <a:avLst/>
            </a:prstGeom>
          </p:spPr>
        </p:pic>
      </p:grpSp>
      <p:pic>
        <p:nvPicPr>
          <p:cNvPr id="7" name="Picture 2" descr="Sách-Vở Bài Tập Toán lớp 3 Tập 1 +1bút chì | Citimart">
            <a:extLst>
              <a:ext uri="{FF2B5EF4-FFF2-40B4-BE49-F238E27FC236}">
                <a16:creationId xmlns:a16="http://schemas.microsoft.com/office/drawing/2014/main" id="{663B5D25-C5C7-4A9F-BBE4-B33EF197D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6250" r="23438" b="6648"/>
          <a:stretch>
            <a:fillRect/>
          </a:stretch>
        </p:blipFill>
        <p:spPr bwMode="auto">
          <a:xfrm>
            <a:off x="355106" y="550096"/>
            <a:ext cx="4121611" cy="518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Tổng hợp 65 từ vựng tiếng Anh về đồ dùng học tập - Step Up English">
            <a:extLst>
              <a:ext uri="{FF2B5EF4-FFF2-40B4-BE49-F238E27FC236}">
                <a16:creationId xmlns:a16="http://schemas.microsoft.com/office/drawing/2014/main" id="{D276121A-CFE7-4610-A23A-63B20479D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0" t="11506" r="32314" b="24494"/>
          <a:stretch/>
        </p:blipFill>
        <p:spPr bwMode="auto">
          <a:xfrm>
            <a:off x="4798321" y="1579154"/>
            <a:ext cx="2834993" cy="22921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ình ảnh Hộp Màu Vàng Khung Bìa Sổ Tay, Sổ Tay, Clip Nghệ Thuật, Máy Tính  Xách Tay trong suốt PNG và Vector để tải xuống miễn phí">
            <a:extLst>
              <a:ext uri="{FF2B5EF4-FFF2-40B4-BE49-F238E27FC236}">
                <a16:creationId xmlns:a16="http://schemas.microsoft.com/office/drawing/2014/main" id="{F49BF3BE-88EE-4743-B73A-7399326C1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3751" r="8385" b="3751"/>
          <a:stretch>
            <a:fillRect/>
          </a:stretch>
        </p:blipFill>
        <p:spPr bwMode="auto">
          <a:xfrm>
            <a:off x="7863806" y="1169505"/>
            <a:ext cx="30099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199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9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23645" y="2745199"/>
            <a:ext cx="4211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UVN Van Chuong Nang" panose="00000400000000000000" pitchFamily="2" charset="0"/>
                <a:ea typeface="方正古隶简体" panose="03000509000000000000" pitchFamily="65" charset="-122"/>
                <a:cs typeface="Open Sans Semibold" panose="020B0706030804020204" pitchFamily="34" charset="0"/>
              </a:rPr>
              <a:t>2</a:t>
            </a:r>
            <a:r>
              <a:rPr lang="zh-CN" altLang="en-US" sz="2800">
                <a:solidFill>
                  <a:schemeClr val="bg1"/>
                </a:solidFill>
                <a:latin typeface="UVN Van Chuong Nang" panose="00000400000000000000" pitchFamily="2" charset="0"/>
                <a:ea typeface="方正古隶简体" panose="03000509000000000000" pitchFamily="65" charset="-122"/>
                <a:cs typeface="Open Sans Semibold" panose="020B0706030804020204" pitchFamily="34" charset="0"/>
              </a:rPr>
              <a:t>、</a:t>
            </a:r>
            <a:r>
              <a:rPr lang="en-US" altLang="zh-CN" sz="2800">
                <a:solidFill>
                  <a:schemeClr val="bg1"/>
                </a:solidFill>
                <a:latin typeface="UVN Van Chuong Nang" panose="00000400000000000000" pitchFamily="2" charset="0"/>
                <a:ea typeface="方正古隶简体" panose="03000509000000000000" pitchFamily="65" charset="-122"/>
                <a:cs typeface="Open Sans Semibold" panose="020B0706030804020204" pitchFamily="34" charset="0"/>
              </a:rPr>
              <a:t>Thông báo của trường</a:t>
            </a:r>
            <a:endParaRPr lang="zh-CN" altLang="en-US" sz="2800" dirty="0">
              <a:solidFill>
                <a:schemeClr val="bg1"/>
              </a:solidFill>
              <a:latin typeface="UVN Van Chuong Nang" panose="00000400000000000000" pitchFamily="2" charset="0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09" y="4742094"/>
            <a:ext cx="1734960" cy="21449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4562" y="395570"/>
            <a:ext cx="780704" cy="88279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1312" y="2121749"/>
            <a:ext cx="2576250" cy="473625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389" y="4201201"/>
            <a:ext cx="1734960" cy="271777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41285337-8BD2-4594-9322-699B139BA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98" y="263522"/>
            <a:ext cx="1119628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cs typeface="Times New Roman" panose="02020603050405020304" pitchFamily="18" charset="0"/>
              </a:rPr>
              <a:t>     </a:t>
            </a:r>
            <a:r>
              <a:rPr lang="en-US" altLang="en-US" sz="40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Sáu, </a:t>
            </a:r>
            <a:r>
              <a:rPr lang="en-US" altLang="en-US" sz="40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40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400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2022      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E49DC6-CD0E-47C6-A200-EF2FAF2ECF8E}"/>
              </a:ext>
            </a:extLst>
          </p:cNvPr>
          <p:cNvSpPr txBox="1">
            <a:spLocks/>
          </p:cNvSpPr>
          <p:nvPr/>
        </p:nvSpPr>
        <p:spPr>
          <a:xfrm>
            <a:off x="1202582" y="1996756"/>
            <a:ext cx="9512516" cy="13255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CÁC SỐ TRONG PHẠM VI 10 000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BB828E-9DEB-4956-BECB-EDBB838106A7}"/>
              </a:ext>
            </a:extLst>
          </p:cNvPr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2" b="100000" l="0" r="98878">
                        <a14:foregroundMark x1="16529" y1="88606" x2="16529" y2="88606"/>
                        <a14:foregroundMark x1="29339" y1="97030" x2="29339" y2="97030"/>
                        <a14:foregroundMark x1="13105" y1="22364" x2="13105" y2="22364"/>
                        <a14:foregroundMark x1="84711" y1="36303" x2="84711" y2="36303"/>
                        <a14:foregroundMark x1="52243" y1="80606" x2="52243" y2="80606"/>
                        <a14:foregroundMark x1="13105" y1="23333" x2="11334" y2="66848"/>
                        <a14:foregroundMark x1="11334" y1="67030" x2="51830" y2="80606"/>
                        <a14:foregroundMark x1="84534" y1="36848" x2="52420" y2="80364"/>
                        <a14:foregroundMark x1="13636" y1="21758" x2="48996" y2="788"/>
                        <a14:foregroundMark x1="49528" y1="970" x2="69008" y2="4121"/>
                        <a14:foregroundMark x1="68831" y1="4727" x2="87544" y2="19212"/>
                        <a14:foregroundMark x1="89669" y1="20182" x2="84888" y2="35879"/>
                        <a14:foregroundMark x1="89669" y1="20788" x2="86246" y2="17636"/>
                        <a14:foregroundMark x1="84711" y1="36485" x2="83530" y2="67818"/>
                        <a14:foregroundMark x1="51653" y1="80788" x2="83530" y2="67273"/>
                        <a14:foregroundMark x1="68654" y1="58606" x2="12102" y2="22182"/>
                        <a14:foregroundMark x1="58914" y1="3333" x2="12515" y2="44727"/>
                        <a14:foregroundMark x1="30460" y1="12182" x2="86600" y2="27273"/>
                        <a14:foregroundMark x1="87957" y1="19394" x2="11157" y2="67030"/>
                        <a14:foregroundMark x1="49764" y1="43697" x2="68300" y2="58242"/>
                        <a14:foregroundMark x1="31582" y1="73939" x2="68064" y2="58242"/>
                        <a14:foregroundMark x1="25502" y1="59030" x2="40555" y2="70364"/>
                        <a14:foregroundMark x1="40555" y1="70364" x2="67119" y2="73515"/>
                        <a14:foregroundMark x1="67119" y1="73515" x2="49764" y2="42364"/>
                        <a14:foregroundMark x1="41145" y1="61939" x2="41145" y2="61939"/>
                        <a14:foregroundMark x1="51063" y1="59818" x2="51063" y2="59818"/>
                        <a14:foregroundMark x1="81641" y1="18242" x2="81641" y2="18242"/>
                        <a14:foregroundMark x1="73613" y1="14303" x2="73613" y2="14303"/>
                        <a14:foregroundMark x1="65053" y1="11576" x2="65053" y2="11576"/>
                        <a14:foregroundMark x1="63518" y1="8242" x2="63518" y2="8242"/>
                        <a14:foregroundMark x1="46517" y1="7273" x2="46517" y2="7273"/>
                        <a14:foregroundMark x1="97698" y1="57818" x2="97698" y2="5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7" y="263522"/>
            <a:ext cx="959418" cy="906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0E6CFE-B145-444F-BE81-5523E09BDEC9}"/>
              </a:ext>
            </a:extLst>
          </p:cNvPr>
          <p:cNvSpPr txBox="1"/>
          <p:nvPr/>
        </p:nvSpPr>
        <p:spPr>
          <a:xfrm>
            <a:off x="3289204" y="3566971"/>
            <a:ext cx="608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6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 Box 11">
            <a:extLst>
              <a:ext uri="{FF2B5EF4-FFF2-40B4-BE49-F238E27FC236}">
                <a16:creationId xmlns:a16="http://schemas.microsoft.com/office/drawing/2014/main" id="{3CA41663-40DD-4E36-B187-804FDD571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42095"/>
            <a:ext cx="647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anose="02020603050405020304" pitchFamily="18" charset="0"/>
              </a:rPr>
              <a:t>3526 + 2759 = ?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D46C6CE9-B8D4-4F3D-8A30-D0E128DD6E71}"/>
              </a:ext>
            </a:extLst>
          </p:cNvPr>
          <p:cNvGrpSpPr>
            <a:grpSpLocks/>
          </p:cNvGrpSpPr>
          <p:nvPr/>
        </p:nvGrpSpPr>
        <p:grpSpPr bwMode="auto">
          <a:xfrm>
            <a:off x="1166812" y="1219256"/>
            <a:ext cx="2262187" cy="1200151"/>
            <a:chOff x="336" y="2160"/>
            <a:chExt cx="960" cy="756"/>
          </a:xfrm>
        </p:grpSpPr>
        <p:sp>
          <p:nvSpPr>
            <p:cNvPr id="5136" name="Text Box 12">
              <a:extLst>
                <a:ext uri="{FF2B5EF4-FFF2-40B4-BE49-F238E27FC236}">
                  <a16:creationId xmlns:a16="http://schemas.microsoft.com/office/drawing/2014/main" id="{5F476A64-123D-4B56-B0D0-EA2EC36AE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160"/>
              <a:ext cx="76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3526</a:t>
              </a:r>
            </a:p>
            <a:p>
              <a:pPr eaLnBrk="1" hangingPunct="1"/>
              <a:r>
                <a:rPr lang="en-US" altLang="vi-VN" sz="3600" b="1" u="sng">
                  <a:solidFill>
                    <a:srgbClr val="0000FF"/>
                  </a:solidFill>
                  <a:latin typeface="Times New Roman" panose="02020603050405020304" pitchFamily="18" charset="0"/>
                </a:rPr>
                <a:t>2759</a:t>
              </a:r>
            </a:p>
          </p:txBody>
        </p:sp>
        <p:sp>
          <p:nvSpPr>
            <p:cNvPr id="5137" name="Text Box 13">
              <a:extLst>
                <a:ext uri="{FF2B5EF4-FFF2-40B4-BE49-F238E27FC236}">
                  <a16:creationId xmlns:a16="http://schemas.microsoft.com/office/drawing/2014/main" id="{7B730C8E-D716-4D64-90F3-D54F89C8C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256"/>
              <a:ext cx="28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4111" name="Text Box 15">
            <a:extLst>
              <a:ext uri="{FF2B5EF4-FFF2-40B4-BE49-F238E27FC236}">
                <a16:creationId xmlns:a16="http://schemas.microsoft.com/office/drawing/2014/main" id="{487335BE-C0EF-4E50-BE41-28EA989B1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8" y="236914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112" name="Text Box 16">
            <a:extLst>
              <a:ext uri="{FF2B5EF4-FFF2-40B4-BE49-F238E27FC236}">
                <a16:creationId xmlns:a16="http://schemas.microsoft.com/office/drawing/2014/main" id="{959500EA-6A00-44C0-92DB-25F6F3056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112" y="2362200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4113" name="Text Box 17">
            <a:extLst>
              <a:ext uri="{FF2B5EF4-FFF2-40B4-BE49-F238E27FC236}">
                <a16:creationId xmlns:a16="http://schemas.microsoft.com/office/drawing/2014/main" id="{A6B4558D-430E-4A60-834F-421D10AB2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156" y="2362200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114" name="Text Box 18">
            <a:extLst>
              <a:ext uri="{FF2B5EF4-FFF2-40B4-BE49-F238E27FC236}">
                <a16:creationId xmlns:a16="http://schemas.microsoft.com/office/drawing/2014/main" id="{2EA58E38-47F0-4601-B0C4-D2253B5C6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363130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117" name="Text Box 21">
            <a:extLst>
              <a:ext uri="{FF2B5EF4-FFF2-40B4-BE49-F238E27FC236}">
                <a16:creationId xmlns:a16="http://schemas.microsoft.com/office/drawing/2014/main" id="{F688B72B-9BBB-4BD0-B572-2D0DE6DE1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915194"/>
            <a:ext cx="655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</a:rPr>
              <a:t>*6 cộng 9 bằng 15, viết 5 nhớ 1</a:t>
            </a:r>
          </a:p>
        </p:txBody>
      </p:sp>
      <p:sp>
        <p:nvSpPr>
          <p:cNvPr id="4118" name="Text Box 22">
            <a:extLst>
              <a:ext uri="{FF2B5EF4-FFF2-40B4-BE49-F238E27FC236}">
                <a16:creationId xmlns:a16="http://schemas.microsoft.com/office/drawing/2014/main" id="{5192E373-6985-4343-AAA7-DDF55F71D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561306"/>
            <a:ext cx="81629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</a:rPr>
              <a:t>*2 cộng 5 bằng 7, thêm 1 bằng 8 viết 8.</a:t>
            </a:r>
          </a:p>
        </p:txBody>
      </p:sp>
      <p:sp>
        <p:nvSpPr>
          <p:cNvPr id="4119" name="Text Box 23">
            <a:extLst>
              <a:ext uri="{FF2B5EF4-FFF2-40B4-BE49-F238E27FC236}">
                <a16:creationId xmlns:a16="http://schemas.microsoft.com/office/drawing/2014/main" id="{1D20A7CC-7D7A-4B05-A547-4EBC146B1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255790"/>
            <a:ext cx="7019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</a:rPr>
              <a:t>*5 cộng 7 bằng 12, viết 2 nhớ 1.</a:t>
            </a:r>
          </a:p>
        </p:txBody>
      </p:sp>
      <p:sp>
        <p:nvSpPr>
          <p:cNvPr id="4120" name="Text Box 24">
            <a:extLst>
              <a:ext uri="{FF2B5EF4-FFF2-40B4-BE49-F238E27FC236}">
                <a16:creationId xmlns:a16="http://schemas.microsoft.com/office/drawing/2014/main" id="{309E5CB9-4147-4713-9F47-5B7CBEBE4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312" y="2953012"/>
            <a:ext cx="80320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</a:rPr>
              <a:t>* 3 cộng 2 bằng 5, thêm 1 bằng 6 viết 6.</a:t>
            </a:r>
          </a:p>
        </p:txBody>
      </p:sp>
      <p:sp>
        <p:nvSpPr>
          <p:cNvPr id="4121" name="Text Box 25">
            <a:extLst>
              <a:ext uri="{FF2B5EF4-FFF2-40B4-BE49-F238E27FC236}">
                <a16:creationId xmlns:a16="http://schemas.microsoft.com/office/drawing/2014/main" id="{DE3F340C-E225-44C8-AE6F-2E10342E1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64" y="3338054"/>
            <a:ext cx="4038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3526 + 2759 = 6285</a:t>
            </a:r>
          </a:p>
        </p:txBody>
      </p:sp>
      <p:sp>
        <p:nvSpPr>
          <p:cNvPr id="4122" name="AutoShape 26" descr="Light upward diagonal">
            <a:extLst>
              <a:ext uri="{FF2B5EF4-FFF2-40B4-BE49-F238E27FC236}">
                <a16:creationId xmlns:a16="http://schemas.microsoft.com/office/drawing/2014/main" id="{BBEA2509-0C4A-4908-B17D-6BDE9ECC2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4255270"/>
            <a:ext cx="11201400" cy="2341562"/>
          </a:xfrm>
          <a:prstGeom prst="flowChartAlternateProces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Muốn cộng hai số có nhiều chữ số ta viết các số hạng sao cho </a:t>
            </a:r>
          </a:p>
          <a:p>
            <a:pPr eaLnBrk="1" hangingPunct="1"/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các chữ số ở cùng một hàng đều thẳng cột với nhau, rồi viết </a:t>
            </a:r>
          </a:p>
          <a:p>
            <a:pPr eaLnBrk="1" hangingPunct="1"/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dấu cộng, kẻ vạch ngang và cộng từ phải sang trái.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4111" grpId="0"/>
      <p:bldP spid="4112" grpId="0"/>
      <p:bldP spid="4113" grpId="0"/>
      <p:bldP spid="4114" grpId="0"/>
      <p:bldP spid="4117" grpId="0"/>
      <p:bldP spid="4118" grpId="0"/>
      <p:bldP spid="4119" grpId="0"/>
      <p:bldP spid="4120" grpId="0"/>
      <p:bldP spid="4121" grpId="0"/>
      <p:bldP spid="41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C98FEE-D546-425F-81EC-C3673F9C16DA}"/>
              </a:ext>
            </a:extLst>
          </p:cNvPr>
          <p:cNvSpPr txBox="1"/>
          <p:nvPr/>
        </p:nvSpPr>
        <p:spPr>
          <a:xfrm>
            <a:off x="567409" y="291619"/>
            <a:ext cx="28638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vi-VN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endParaRPr lang="vi-VN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A540C3-C168-4024-ADCF-27DF8563431F}"/>
              </a:ext>
            </a:extLst>
          </p:cNvPr>
          <p:cNvSpPr txBox="1"/>
          <p:nvPr/>
        </p:nvSpPr>
        <p:spPr>
          <a:xfrm>
            <a:off x="1225183" y="1114930"/>
            <a:ext cx="2206075" cy="2175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4268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3917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521884-D460-4F03-986F-1F65E27B2D77}"/>
              </a:ext>
            </a:extLst>
          </p:cNvPr>
          <p:cNvSpPr txBox="1"/>
          <p:nvPr/>
        </p:nvSpPr>
        <p:spPr>
          <a:xfrm>
            <a:off x="3871269" y="1055713"/>
            <a:ext cx="2264197" cy="2175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3845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2625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TextBox 16">
            <a:extLst>
              <a:ext uri="{FF2B5EF4-FFF2-40B4-BE49-F238E27FC236}">
                <a16:creationId xmlns:a16="http://schemas.microsoft.com/office/drawing/2014/main" id="{32D0FC81-5230-49CC-8D5A-234080CF8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1" y="1940790"/>
            <a:ext cx="266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91D381-36CB-4C6F-B30D-8BF92E220ED3}"/>
              </a:ext>
            </a:extLst>
          </p:cNvPr>
          <p:cNvCxnSpPr>
            <a:cxnSpLocks/>
          </p:cNvCxnSpPr>
          <p:nvPr/>
        </p:nvCxnSpPr>
        <p:spPr>
          <a:xfrm>
            <a:off x="1341070" y="3276600"/>
            <a:ext cx="128941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CAE170-6013-405C-9D0C-90CE5E926F14}"/>
              </a:ext>
            </a:extLst>
          </p:cNvPr>
          <p:cNvCxnSpPr>
            <a:cxnSpLocks/>
          </p:cNvCxnSpPr>
          <p:nvPr/>
        </p:nvCxnSpPr>
        <p:spPr>
          <a:xfrm>
            <a:off x="3818303" y="3276600"/>
            <a:ext cx="14791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13C0675-68E0-4EB1-8EE5-A78A9997121F}"/>
              </a:ext>
            </a:extLst>
          </p:cNvPr>
          <p:cNvSpPr txBox="1"/>
          <p:nvPr/>
        </p:nvSpPr>
        <p:spPr>
          <a:xfrm>
            <a:off x="6432265" y="1055712"/>
            <a:ext cx="2195969" cy="2175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6690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1034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9" name="TextBox 20">
            <a:extLst>
              <a:ext uri="{FF2B5EF4-FFF2-40B4-BE49-F238E27FC236}">
                <a16:creationId xmlns:a16="http://schemas.microsoft.com/office/drawing/2014/main" id="{296D5CFF-8CE1-4D82-9D89-55845873A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6670" y="1882365"/>
            <a:ext cx="268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4385C5C-ED2C-425A-A733-412E30CB0DCB}"/>
              </a:ext>
            </a:extLst>
          </p:cNvPr>
          <p:cNvCxnSpPr>
            <a:cxnSpLocks/>
          </p:cNvCxnSpPr>
          <p:nvPr/>
        </p:nvCxnSpPr>
        <p:spPr>
          <a:xfrm>
            <a:off x="6381044" y="3276600"/>
            <a:ext cx="15072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15643C8-C51F-40E5-B1D8-5D16A172C2CE}"/>
              </a:ext>
            </a:extLst>
          </p:cNvPr>
          <p:cNvSpPr txBox="1"/>
          <p:nvPr/>
        </p:nvSpPr>
        <p:spPr>
          <a:xfrm>
            <a:off x="8814550" y="1055712"/>
            <a:ext cx="2615450" cy="2175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7331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759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2" name="TextBox 24">
            <a:extLst>
              <a:ext uri="{FF2B5EF4-FFF2-40B4-BE49-F238E27FC236}">
                <a16:creationId xmlns:a16="http://schemas.microsoft.com/office/drawing/2014/main" id="{D9C536BF-079F-4429-9C49-873AAC103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0975" y="1940790"/>
            <a:ext cx="5683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A1B80CC-9BA2-4E03-B610-C013F42EDEE1}"/>
              </a:ext>
            </a:extLst>
          </p:cNvPr>
          <p:cNvCxnSpPr>
            <a:cxnSpLocks/>
          </p:cNvCxnSpPr>
          <p:nvPr/>
        </p:nvCxnSpPr>
        <p:spPr>
          <a:xfrm>
            <a:off x="9040920" y="3294434"/>
            <a:ext cx="14746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4" name="TextBox 29">
            <a:extLst>
              <a:ext uri="{FF2B5EF4-FFF2-40B4-BE49-F238E27FC236}">
                <a16:creationId xmlns:a16="http://schemas.microsoft.com/office/drawing/2014/main" id="{C5552099-EAF6-4210-A038-1EC8696C2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574" y="1882366"/>
            <a:ext cx="266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5541EE-C58D-4425-A7BC-A821B0485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518" y="3429000"/>
            <a:ext cx="25478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8185</a:t>
            </a:r>
            <a:endParaRPr lang="vi-VN" alt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335271E-AB56-476A-97A2-64DAE5E15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466" y="3410642"/>
            <a:ext cx="24470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6470</a:t>
            </a:r>
            <a:endParaRPr lang="vi-VN" alt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B27D2F0-0328-45AA-899F-75B4E17BF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7129" y="3429000"/>
            <a:ext cx="2343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7724</a:t>
            </a:r>
            <a:endParaRPr lang="vi-VN" alt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29A1B3-827D-4DA6-812E-783739C7D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0870" y="3410643"/>
            <a:ext cx="27494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8090</a:t>
            </a:r>
            <a:endParaRPr lang="vi-VN" alt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3B5E5251-A8A3-48C8-8459-A689CBDA8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Rectangle 15">
            <a:extLst>
              <a:ext uri="{FF2B5EF4-FFF2-40B4-BE49-F238E27FC236}">
                <a16:creationId xmlns:a16="http://schemas.microsoft.com/office/drawing/2014/main" id="{A13A295F-9088-4E1B-98A1-F37C123CE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48" y="155998"/>
            <a:ext cx="5870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4000" b="1" u="sng">
                <a:solidFill>
                  <a:schemeClr val="tx2"/>
                </a:solidFill>
                <a:latin typeface="Times New Roman" panose="02020603050405020304" pitchFamily="18" charset="0"/>
              </a:rPr>
              <a:t>Bài 2</a:t>
            </a:r>
            <a:r>
              <a:rPr lang="en-US" altLang="vi-VN" sz="4000" b="1">
                <a:solidFill>
                  <a:schemeClr val="tx2"/>
                </a:solidFill>
                <a:latin typeface="Times New Roman" panose="02020603050405020304" pitchFamily="18" charset="0"/>
              </a:rPr>
              <a:t>: Đặt tính rồi tính</a:t>
            </a:r>
          </a:p>
        </p:txBody>
      </p:sp>
      <p:sp>
        <p:nvSpPr>
          <p:cNvPr id="4112" name="Rectangle 16">
            <a:extLst>
              <a:ext uri="{FF2B5EF4-FFF2-40B4-BE49-F238E27FC236}">
                <a16:creationId xmlns:a16="http://schemas.microsoft.com/office/drawing/2014/main" id="{55C853FB-F31F-438D-A837-B24DBACD0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" y="1294008"/>
            <a:ext cx="411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4000" b="1">
                <a:solidFill>
                  <a:schemeClr val="tx2"/>
                </a:solidFill>
                <a:latin typeface="Times New Roman" panose="02020603050405020304" pitchFamily="18" charset="0"/>
              </a:rPr>
              <a:t>6823 + 2459 </a:t>
            </a:r>
          </a:p>
        </p:txBody>
      </p:sp>
      <p:sp>
        <p:nvSpPr>
          <p:cNvPr id="6149" name="Rectangle 17">
            <a:extLst>
              <a:ext uri="{FF2B5EF4-FFF2-40B4-BE49-F238E27FC236}">
                <a16:creationId xmlns:a16="http://schemas.microsoft.com/office/drawing/2014/main" id="{F295B948-3F95-497E-A2A2-6A78928E9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057401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6150" name="Line 29">
            <a:extLst>
              <a:ext uri="{FF2B5EF4-FFF2-40B4-BE49-F238E27FC236}">
                <a16:creationId xmlns:a16="http://schemas.microsoft.com/office/drawing/2014/main" id="{F8C0CF1A-0CE8-4425-8B9A-508851B6EA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Rectangle 34">
            <a:extLst>
              <a:ext uri="{FF2B5EF4-FFF2-40B4-BE49-F238E27FC236}">
                <a16:creationId xmlns:a16="http://schemas.microsoft.com/office/drawing/2014/main" id="{00FFFF7D-BAD5-47EE-970B-E94DFAA96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7338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6152" name="Rectangle 39">
            <a:extLst>
              <a:ext uri="{FF2B5EF4-FFF2-40B4-BE49-F238E27FC236}">
                <a16:creationId xmlns:a16="http://schemas.microsoft.com/office/drawing/2014/main" id="{FD1CCD99-F8AF-4B0A-A324-EC3BE40DD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4290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39" name="Rectangle 43">
            <a:extLst>
              <a:ext uri="{FF2B5EF4-FFF2-40B4-BE49-F238E27FC236}">
                <a16:creationId xmlns:a16="http://schemas.microsoft.com/office/drawing/2014/main" id="{13C373B4-865E-4486-B341-2E14D3CA0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75" y="2042248"/>
            <a:ext cx="22923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4400">
                <a:latin typeface="Times New Roman" panose="02020603050405020304" pitchFamily="18" charset="0"/>
              </a:rPr>
              <a:t>6823           2459</a:t>
            </a:r>
          </a:p>
        </p:txBody>
      </p:sp>
      <p:sp>
        <p:nvSpPr>
          <p:cNvPr id="4141" name="Rectangle 45">
            <a:extLst>
              <a:ext uri="{FF2B5EF4-FFF2-40B4-BE49-F238E27FC236}">
                <a16:creationId xmlns:a16="http://schemas.microsoft.com/office/drawing/2014/main" id="{0EA4C27D-3AAC-48D6-B313-4E8F9F1FA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962" y="2444412"/>
            <a:ext cx="4154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6155" name="Rectangle 46">
            <a:extLst>
              <a:ext uri="{FF2B5EF4-FFF2-40B4-BE49-F238E27FC236}">
                <a16:creationId xmlns:a16="http://schemas.microsoft.com/office/drawing/2014/main" id="{DA5AFF90-5857-40D2-AFD8-169DD1ED7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2484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43" name="Line 47">
            <a:extLst>
              <a:ext uri="{FF2B5EF4-FFF2-40B4-BE49-F238E27FC236}">
                <a16:creationId xmlns:a16="http://schemas.microsoft.com/office/drawing/2014/main" id="{8881CE21-E647-457E-A986-E2C6D8E5D8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5580" y="3519185"/>
            <a:ext cx="137160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4" name="Rectangle 48">
            <a:extLst>
              <a:ext uri="{FF2B5EF4-FFF2-40B4-BE49-F238E27FC236}">
                <a16:creationId xmlns:a16="http://schemas.microsoft.com/office/drawing/2014/main" id="{30824C62-5602-40FD-B011-CBDB1D0B9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580" y="3536419"/>
            <a:ext cx="2127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9282</a:t>
            </a:r>
          </a:p>
        </p:txBody>
      </p:sp>
      <p:sp>
        <p:nvSpPr>
          <p:cNvPr id="4145" name="Rectangle 49">
            <a:extLst>
              <a:ext uri="{FF2B5EF4-FFF2-40B4-BE49-F238E27FC236}">
                <a16:creationId xmlns:a16="http://schemas.microsoft.com/office/drawing/2014/main" id="{D0E3E213-0EA6-4F30-84BC-E62428BB0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0510" y="1310333"/>
            <a:ext cx="26532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4000" b="1">
                <a:solidFill>
                  <a:schemeClr val="tx2"/>
                </a:solidFill>
                <a:latin typeface="Times New Roman" panose="02020603050405020304" pitchFamily="18" charset="0"/>
              </a:rPr>
              <a:t>4648 + 637 </a:t>
            </a:r>
          </a:p>
        </p:txBody>
      </p:sp>
      <p:sp>
        <p:nvSpPr>
          <p:cNvPr id="4146" name="Rectangle 50">
            <a:extLst>
              <a:ext uri="{FF2B5EF4-FFF2-40B4-BE49-F238E27FC236}">
                <a16:creationId xmlns:a16="http://schemas.microsoft.com/office/drawing/2014/main" id="{DF465966-8684-42DD-8CB5-C84EC6CF0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199" y="2050341"/>
            <a:ext cx="2286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anose="02020603050405020304" pitchFamily="18" charset="0"/>
              </a:rPr>
              <a:t>4648</a:t>
            </a:r>
          </a:p>
          <a:p>
            <a:pPr eaLnBrk="1" hangingPunct="1"/>
            <a:r>
              <a:rPr lang="en-US" altLang="vi-VN" sz="4400">
                <a:latin typeface="Times New Roman" panose="02020603050405020304" pitchFamily="18" charset="0"/>
              </a:rPr>
              <a:t>  637</a:t>
            </a:r>
          </a:p>
        </p:txBody>
      </p:sp>
      <p:sp>
        <p:nvSpPr>
          <p:cNvPr id="4147" name="Rectangle 51">
            <a:extLst>
              <a:ext uri="{FF2B5EF4-FFF2-40B4-BE49-F238E27FC236}">
                <a16:creationId xmlns:a16="http://schemas.microsoft.com/office/drawing/2014/main" id="{E8E1C06D-5895-4659-AF51-FCD1312C8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171" y="2501051"/>
            <a:ext cx="504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6161" name="Rectangle 52">
            <a:extLst>
              <a:ext uri="{FF2B5EF4-FFF2-40B4-BE49-F238E27FC236}">
                <a16:creationId xmlns:a16="http://schemas.microsoft.com/office/drawing/2014/main" id="{3F3854F9-9A9B-4DEC-816E-D31919154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0960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49" name="Line 53">
            <a:extLst>
              <a:ext uri="{FF2B5EF4-FFF2-40B4-BE49-F238E27FC236}">
                <a16:creationId xmlns:a16="http://schemas.microsoft.com/office/drawing/2014/main" id="{6B12A7F3-AF48-435B-A346-BB492ED2BF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599" y="3529014"/>
            <a:ext cx="137239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0" name="Rectangle 54">
            <a:extLst>
              <a:ext uri="{FF2B5EF4-FFF2-40B4-BE49-F238E27FC236}">
                <a16:creationId xmlns:a16="http://schemas.microsoft.com/office/drawing/2014/main" id="{11FDAA41-11C8-4AD4-81BF-155B11E55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199" y="3600622"/>
            <a:ext cx="13131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5285</a:t>
            </a:r>
          </a:p>
        </p:txBody>
      </p:sp>
      <p:sp>
        <p:nvSpPr>
          <p:cNvPr id="25" name="Rectangle 49">
            <a:extLst>
              <a:ext uri="{FF2B5EF4-FFF2-40B4-BE49-F238E27FC236}">
                <a16:creationId xmlns:a16="http://schemas.microsoft.com/office/drawing/2014/main" id="{C824ACA3-2927-4EE9-9240-60DB760A8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4155" y="1310333"/>
            <a:ext cx="26532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4000" b="1">
                <a:solidFill>
                  <a:schemeClr val="tx2"/>
                </a:solidFill>
                <a:latin typeface="Times New Roman" panose="02020603050405020304" pitchFamily="18" charset="0"/>
              </a:rPr>
              <a:t>9182 + 618 </a:t>
            </a:r>
          </a:p>
        </p:txBody>
      </p:sp>
      <p:sp>
        <p:nvSpPr>
          <p:cNvPr id="26" name="Rectangle 50">
            <a:extLst>
              <a:ext uri="{FF2B5EF4-FFF2-40B4-BE49-F238E27FC236}">
                <a16:creationId xmlns:a16="http://schemas.microsoft.com/office/drawing/2014/main" id="{D1951742-5C63-491F-A7E9-1764EA4B3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2018219"/>
            <a:ext cx="2286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anose="02020603050405020304" pitchFamily="18" charset="0"/>
              </a:rPr>
              <a:t>9182</a:t>
            </a:r>
          </a:p>
          <a:p>
            <a:pPr eaLnBrk="1" hangingPunct="1"/>
            <a:r>
              <a:rPr lang="en-US" altLang="vi-VN" sz="4400">
                <a:latin typeface="Times New Roman" panose="02020603050405020304" pitchFamily="18" charset="0"/>
              </a:rPr>
              <a:t>  618</a:t>
            </a:r>
          </a:p>
        </p:txBody>
      </p:sp>
      <p:sp>
        <p:nvSpPr>
          <p:cNvPr id="27" name="Rectangle 51">
            <a:extLst>
              <a:ext uri="{FF2B5EF4-FFF2-40B4-BE49-F238E27FC236}">
                <a16:creationId xmlns:a16="http://schemas.microsoft.com/office/drawing/2014/main" id="{981594E1-5F65-48D0-8586-E51C35769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8787" y="2481228"/>
            <a:ext cx="504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8" name="Line 53">
            <a:extLst>
              <a:ext uri="{FF2B5EF4-FFF2-40B4-BE49-F238E27FC236}">
                <a16:creationId xmlns:a16="http://schemas.microsoft.com/office/drawing/2014/main" id="{3EB6940B-6CC4-4B32-BF04-655C439384D3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3515655"/>
            <a:ext cx="1524000" cy="70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54">
            <a:extLst>
              <a:ext uri="{FF2B5EF4-FFF2-40B4-BE49-F238E27FC236}">
                <a16:creationId xmlns:a16="http://schemas.microsoft.com/office/drawing/2014/main" id="{D5E64A2D-EB52-408B-AC0D-62838246D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3612357"/>
            <a:ext cx="13131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9800</a:t>
            </a:r>
          </a:p>
        </p:txBody>
      </p:sp>
      <p:pic>
        <p:nvPicPr>
          <p:cNvPr id="24" name="图片 2">
            <a:extLst>
              <a:ext uri="{FF2B5EF4-FFF2-40B4-BE49-F238E27FC236}">
                <a16:creationId xmlns:a16="http://schemas.microsoft.com/office/drawing/2014/main" id="{F9FC423C-1C28-40CF-BC71-AFE0F8A40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9" grpId="0"/>
      <p:bldP spid="4141" grpId="0"/>
      <p:bldP spid="4144" grpId="0"/>
      <p:bldP spid="4146" grpId="0"/>
      <p:bldP spid="4147" grpId="0"/>
      <p:bldP spid="4150" grpId="0"/>
      <p:bldP spid="26" grpId="0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3BD8E8-0580-4678-A183-1DFB1438B285}"/>
              </a:ext>
            </a:extLst>
          </p:cNvPr>
          <p:cNvSpPr txBox="1"/>
          <p:nvPr/>
        </p:nvSpPr>
        <p:spPr>
          <a:xfrm>
            <a:off x="76200" y="281016"/>
            <a:ext cx="1196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Thôn Đông có 2573 người, thôn Đoài có 2719 người. Hỏi cả hai thôn có bao nhiêu người?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3E4C9F-EEF0-45CF-8E8B-7F5DA1227B93}"/>
              </a:ext>
            </a:extLst>
          </p:cNvPr>
          <p:cNvSpPr txBox="1"/>
          <p:nvPr/>
        </p:nvSpPr>
        <p:spPr>
          <a:xfrm>
            <a:off x="1543455" y="2069333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Giải</a:t>
            </a:r>
          </a:p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Số người cả hai thôn có là:</a:t>
            </a:r>
          </a:p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2573 + 2719 = 5292 ( người)</a:t>
            </a:r>
          </a:p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Đáp số: 5292 người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D4ECA1-E34C-4D5F-B0A5-C1680581AE51}"/>
              </a:ext>
            </a:extLst>
          </p:cNvPr>
          <p:cNvCxnSpPr>
            <a:cxnSpLocks/>
          </p:cNvCxnSpPr>
          <p:nvPr/>
        </p:nvCxnSpPr>
        <p:spPr>
          <a:xfrm>
            <a:off x="1524000" y="838200"/>
            <a:ext cx="4953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D5E26A-B4F7-4AEC-98C5-B8355DD8B4D2}"/>
              </a:ext>
            </a:extLst>
          </p:cNvPr>
          <p:cNvCxnSpPr>
            <a:cxnSpLocks/>
          </p:cNvCxnSpPr>
          <p:nvPr/>
        </p:nvCxnSpPr>
        <p:spPr>
          <a:xfrm>
            <a:off x="6629400" y="838200"/>
            <a:ext cx="49530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A20307-5E5B-4238-8890-1EC12F966CEE}"/>
              </a:ext>
            </a:extLst>
          </p:cNvPr>
          <p:cNvCxnSpPr>
            <a:cxnSpLocks/>
          </p:cNvCxnSpPr>
          <p:nvPr/>
        </p:nvCxnSpPr>
        <p:spPr>
          <a:xfrm>
            <a:off x="990600" y="1371600"/>
            <a:ext cx="609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2">
            <a:extLst>
              <a:ext uri="{FF2B5EF4-FFF2-40B4-BE49-F238E27FC236}">
                <a16:creationId xmlns:a16="http://schemas.microsoft.com/office/drawing/2014/main" id="{E4E10DE7-7630-4475-99C4-6A193441D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9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9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7780" y="5035414"/>
            <a:ext cx="2094220" cy="18225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97520" y="1209072"/>
            <a:ext cx="91949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Dặn</a:t>
            </a: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dò</a:t>
            </a:r>
            <a:endParaRPr lang="en-US" altLang="zh-CN" sz="4400" dirty="0">
              <a:solidFill>
                <a:srgbClr val="FF0000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  <a:p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- </a:t>
            </a:r>
            <a:r>
              <a:rPr lang="en-US" altLang="zh-CN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Ôn</a:t>
            </a: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err="1">
                <a:solidFill>
                  <a:srgbClr val="FF0000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lại</a:t>
            </a:r>
            <a:r>
              <a:rPr lang="en-US" altLang="zh-CN" sz="4400">
                <a:solidFill>
                  <a:srgbClr val="FF0000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bài Phép cộng các số trong phạm vi 10 000</a:t>
            </a:r>
            <a:endParaRPr lang="en-US" altLang="zh-CN" sz="4400" dirty="0">
              <a:solidFill>
                <a:srgbClr val="FF0000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  <a:p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- </a:t>
            </a:r>
            <a:r>
              <a:rPr lang="en-US" altLang="zh-CN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Xem</a:t>
            </a: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trước</a:t>
            </a: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err="1">
                <a:solidFill>
                  <a:srgbClr val="FF0000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bài</a:t>
            </a:r>
            <a:r>
              <a:rPr lang="en-US" altLang="zh-CN" sz="4400">
                <a:solidFill>
                  <a:srgbClr val="FF0000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 Luyện tập</a:t>
            </a:r>
            <a:r>
              <a:rPr lang="en-US" altLang="zh-CN" sz="4400">
                <a:solidFill>
                  <a:schemeClr val="bg1"/>
                </a:solidFill>
                <a:latin typeface="Times New Roman" panose="02020603050405020304" pitchFamily="18" charset="0"/>
                <a:ea typeface="方正古隶简体" panose="03000509000000000000" pitchFamily="65" charset="-122"/>
                <a:cs typeface="Times New Roman" panose="02020603050405020304" pitchFamily="18" charset="0"/>
              </a:rPr>
              <a:t>ậu</a:t>
            </a:r>
            <a:endParaRPr lang="zh-CN" altLang="en-US" sz="4400" dirty="0">
              <a:solidFill>
                <a:schemeClr val="bg1"/>
              </a:solidFill>
              <a:latin typeface="Times New Roman" panose="02020603050405020304" pitchFamily="18" charset="0"/>
              <a:ea typeface="方正古隶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02" y="2198687"/>
            <a:ext cx="1906924" cy="465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8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uild="p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3">
            <a:extLst>
              <a:ext uri="{FF2B5EF4-FFF2-40B4-BE49-F238E27FC236}">
                <a16:creationId xmlns:a16="http://schemas.microsoft.com/office/drawing/2014/main" id="{8629A3D2-096B-4AB4-8008-2ACFD7ADC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8035">
            <a:off x="8969695" y="2554901"/>
            <a:ext cx="2642496" cy="41292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76AA68-DBAD-4EA4-BBCB-7B8E621C5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092" y="1310202"/>
            <a:ext cx="9042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图片 8">
            <a:extLst>
              <a:ext uri="{FF2B5EF4-FFF2-40B4-BE49-F238E27FC236}">
                <a16:creationId xmlns:a16="http://schemas.microsoft.com/office/drawing/2014/main" id="{80F03E09-83BE-484C-A83A-A86742505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95123">
            <a:off x="411317" y="1216517"/>
            <a:ext cx="920017" cy="845219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E6B216C3-9D0C-46D3-86AD-1BCD35715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95123">
            <a:off x="1226996" y="1974365"/>
            <a:ext cx="787541" cy="720516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69CC7C8D-FE31-442F-9517-D08C58A36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5123">
            <a:off x="732320" y="2138353"/>
            <a:ext cx="333954" cy="482378"/>
          </a:xfrm>
          <a:prstGeom prst="rect">
            <a:avLst/>
          </a:prstGeom>
        </p:spPr>
      </p:pic>
      <p:pic>
        <p:nvPicPr>
          <p:cNvPr id="6" name="图片 28">
            <a:extLst>
              <a:ext uri="{FF2B5EF4-FFF2-40B4-BE49-F238E27FC236}">
                <a16:creationId xmlns:a16="http://schemas.microsoft.com/office/drawing/2014/main" id="{59FC2803-3100-401A-A8ED-D86CFC0A2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5123">
            <a:off x="1059336" y="577178"/>
            <a:ext cx="333954" cy="482378"/>
          </a:xfrm>
          <a:prstGeom prst="rect">
            <a:avLst/>
          </a:prstGeom>
        </p:spPr>
      </p:pic>
      <p:pic>
        <p:nvPicPr>
          <p:cNvPr id="7" name="图片 15">
            <a:extLst>
              <a:ext uri="{FF2B5EF4-FFF2-40B4-BE49-F238E27FC236}">
                <a16:creationId xmlns:a16="http://schemas.microsoft.com/office/drawing/2014/main" id="{BEE0B2B6-5602-49CF-8587-F3C061D7B9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095123">
            <a:off x="1519918" y="685889"/>
            <a:ext cx="461250" cy="652500"/>
          </a:xfrm>
          <a:prstGeom prst="rect">
            <a:avLst/>
          </a:prstGeom>
        </p:spPr>
      </p:pic>
      <p:pic>
        <p:nvPicPr>
          <p:cNvPr id="8" name="图片 16">
            <a:extLst>
              <a:ext uri="{FF2B5EF4-FFF2-40B4-BE49-F238E27FC236}">
                <a16:creationId xmlns:a16="http://schemas.microsoft.com/office/drawing/2014/main" id="{FA2FD633-A1DA-4D47-A749-1FAE66F6EC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095123">
            <a:off x="1544012" y="1378479"/>
            <a:ext cx="674608" cy="683257"/>
          </a:xfrm>
          <a:prstGeom prst="rect">
            <a:avLst/>
          </a:prstGeom>
        </p:spPr>
      </p:pic>
      <p:pic>
        <p:nvPicPr>
          <p:cNvPr id="9" name="图片 36">
            <a:extLst>
              <a:ext uri="{FF2B5EF4-FFF2-40B4-BE49-F238E27FC236}">
                <a16:creationId xmlns:a16="http://schemas.microsoft.com/office/drawing/2014/main" id="{511935CC-95A3-4DAE-9F35-46D2916FC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5123">
            <a:off x="1830641" y="163770"/>
            <a:ext cx="333954" cy="482378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F24CDB96-D3B7-49B2-9FEE-0AD7B050E1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095123">
            <a:off x="889692" y="1613474"/>
            <a:ext cx="674608" cy="683257"/>
          </a:xfrm>
          <a:prstGeom prst="rect">
            <a:avLst/>
          </a:prstGeom>
        </p:spPr>
      </p:pic>
      <p:pic>
        <p:nvPicPr>
          <p:cNvPr id="11" name="图片 40">
            <a:extLst>
              <a:ext uri="{FF2B5EF4-FFF2-40B4-BE49-F238E27FC236}">
                <a16:creationId xmlns:a16="http://schemas.microsoft.com/office/drawing/2014/main" id="{C91DA80B-A3FA-477D-B3BB-A399DB8DE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5123">
            <a:off x="255498" y="1097200"/>
            <a:ext cx="333954" cy="482378"/>
          </a:xfrm>
          <a:prstGeom prst="rect">
            <a:avLst/>
          </a:prstGeom>
        </p:spPr>
      </p:pic>
      <p:pic>
        <p:nvPicPr>
          <p:cNvPr id="12" name="图片 41">
            <a:extLst>
              <a:ext uri="{FF2B5EF4-FFF2-40B4-BE49-F238E27FC236}">
                <a16:creationId xmlns:a16="http://schemas.microsoft.com/office/drawing/2014/main" id="{D01110E4-5670-429E-9F03-11FA41EAE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5123">
            <a:off x="1999335" y="831262"/>
            <a:ext cx="333954" cy="48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0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47 C 0.04115 -0.00047 0.02839 -0.00787 0.04779 -0.01227 C 0.07552 -0.02547 0.07852 -0.06343 0.12149 -0.03426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-224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046 C 0.04115 -0.00046 0.03399 -0.04907 0.05118 -0.05116 C 0.07787 -0.06088 0.09649 0.00509 0.11914 0.00301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1" y="-243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C 0.04101 -3.7037E-6 0.03294 0.07014 0.04817 0.08102 C 0.06315 0.09167 0.07018 0.0838 0.09049 0.06436 C 0.14284 0.08843 0.09935 0.09908 0.13789 0.15486 " pathEditMode="relative" rAng="0" ptsTypes="AAAA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88" y="773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46 C 0.04089 -0.00046 -0.03177 0.03264 -0.0543 0.0382 C -0.08385 0.05926 -0.09427 -0.00625 -0.11432 0.00787 " pathEditMode="relative" rAng="0" ptsTypes="AAA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213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C 0.04075 -1.48148E-6 0.02213 0.06713 0.03333 0.07292 C 0.0444 0.07894 0.01862 0.04421 0.06641 0.03519 C 0.07708 0.04908 0.07643 0.06574 0.10104 0.08889 " pathEditMode="relative" rAng="0" ptsTypes="AAAA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444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4114 -0.0007 -0.03685 0.03449 -0.04818 0.04583 C -0.05977 0.05879 -0.01406 0.03935 -0.02214 0.06898 C -0.06302 0.08565 -0.08347 0.05301 -0.08347 0.09722 " pathEditMode="relative" rAng="0" ptsTypes="AAAA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5" y="488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093 C 0.01329 0.02153 0.03972 -0.22037 -0.01237 -0.2044 C -0.04765 -0.21551 -0.06992 -0.23866 -0.08671 -0.23334 C -0.10364 -0.22824 -0.10377 -0.18727 -0.11302 -0.17315 C -0.12656 -0.15093 -0.18606 -0.12847 -0.17487 -0.21945 " pathEditMode="relative" rAng="0" ptsTypes="AAAAA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1" y="-1159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69 C -6.25E-7 0.04074 -0.04388 -0.01319 -0.06341 -0.00926 C -0.09401 -0.0081 -0.10846 0.0132 -0.13346 0.01644 " pathEditMode="relative" rAng="0" ptsTypes="AAA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41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16 C 5E-6 0.04051 -0.04401 -0.01366 -0.06367 -0.00973 C -0.09427 -0.00857 -0.10495 0.07199 -0.12995 0.07569 " pathEditMode="relative" rAng="0" ptsTypes="AAA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7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</TotalTime>
  <Words>305</Words>
  <Application>Microsoft Office PowerPoint</Application>
  <PresentationFormat>Widescreen</PresentationFormat>
  <Paragraphs>69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UVN Van Chuong Nang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dht</dc:creator>
  <cp:lastModifiedBy>Ngọc Anh Nguyễn</cp:lastModifiedBy>
  <cp:revision>61</cp:revision>
  <dcterms:created xsi:type="dcterms:W3CDTF">2009-03-24T05:48:48Z</dcterms:created>
  <dcterms:modified xsi:type="dcterms:W3CDTF">2022-01-17T08:40:16Z</dcterms:modified>
</cp:coreProperties>
</file>